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69" r:id="rId15"/>
    <p:sldId id="268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3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692696"/>
            <a:ext cx="7175351" cy="4232761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dirty="0">
                <a:solidFill>
                  <a:srgbClr val="5836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профессионального </a:t>
            </a:r>
            <a:r>
              <a:rPr lang="ru-RU" dirty="0" smtClean="0">
                <a:solidFill>
                  <a:srgbClr val="5836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dirty="0">
                <a:solidFill>
                  <a:srgbClr val="5836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</a:t>
            </a:r>
          </a:p>
        </p:txBody>
      </p:sp>
      <p:pic>
        <p:nvPicPr>
          <p:cNvPr id="1026" name="Picture 2" descr="C:\Users\UserPC\Pictures\рам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417820"/>
            <a:ext cx="9144001" cy="44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avatars.mds.yandex.net/get-pdb/2507607/0aff8692-9850-45ba-9177-55d247d7cb1f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3519345" cy="284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.pinimg.com/originals/34/d8/07/34d807b96eae7bd002591589945e22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37112"/>
            <a:ext cx="3240360" cy="23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PC\Pictures\рамка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04"/>
          <a:stretch/>
        </p:blipFill>
        <p:spPr bwMode="auto">
          <a:xfrm>
            <a:off x="-26969" y="0"/>
            <a:ext cx="9184122" cy="3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251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47730"/>
            <a:ext cx="9144000" cy="3081270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мае 1946 года Главное управление Трудовых Резервов и Комитет по распределению рабочей силы были преобразованы в Министерство Трудовых Резервов, что позволило в одном государственном органе сосредоточить руководство подготовкой и распределения квалифицированных рабочих.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протяжении 1959-1963 годов школы ФЗО и профессионально-технические учебные заведения, созданные по системе ГТР СССР, были преобразованы в профессионально-технические училища (ПТУ), срок обучения в которых зависел от сложности специализации (от одного до трех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лет).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этапом развития системы ПТО (1969 год) явилось преобразование профтехучилищ в учебные заведения со сроком обучения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для подготовки квалифицированных рабочих со средним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PC\Pictures\рамк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04"/>
          <a:stretch/>
        </p:blipFill>
        <p:spPr bwMode="auto">
          <a:xfrm>
            <a:off x="-40122" y="5290"/>
            <a:ext cx="9184122" cy="3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PC\Pictures\пто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20" y="3526141"/>
            <a:ext cx="3340667" cy="306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PC\Pictures\пто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" y="3365902"/>
            <a:ext cx="2714625" cy="1285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PC\Pictures\пто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41" y="3589218"/>
            <a:ext cx="2040275" cy="119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PC\Pictures\пто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6" y="4667741"/>
            <a:ext cx="2876254" cy="19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UserPC\Pictures\пто4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1"/>
          <a:stretch/>
        </p:blipFill>
        <p:spPr bwMode="auto">
          <a:xfrm>
            <a:off x="6295687" y="4722730"/>
            <a:ext cx="2716784" cy="186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PC\Pictures\рамк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04"/>
          <a:stretch/>
        </p:blipFill>
        <p:spPr bwMode="auto">
          <a:xfrm>
            <a:off x="-32434" y="6453336"/>
            <a:ext cx="9184122" cy="38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008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40122" y="347730"/>
            <a:ext cx="9076618" cy="207315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1970 - 1980 гг. в практику входят методы проблемно-развивающего обучения, делаются попытки формирования творческого начала у учащихся, основанные на самостоятельном разрешении проблемных ситуаций и задач. Ориентация на ПТУ со средним образованием предполагала постепенный переход от выпуска узкоспециализированных рабочих к подготовке квалифицированных рабочих широкого профиля.</a:t>
            </a:r>
          </a:p>
        </p:txBody>
      </p:sp>
      <p:pic>
        <p:nvPicPr>
          <p:cNvPr id="4" name="Picture 2" descr="C:\Users\UserPC\Pictures\рамк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04"/>
          <a:stretch/>
        </p:blipFill>
        <p:spPr bwMode="auto">
          <a:xfrm>
            <a:off x="-40122" y="5290"/>
            <a:ext cx="9184122" cy="3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UserPC\Pictures\пту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b="2544"/>
          <a:stretch/>
        </p:blipFill>
        <p:spPr bwMode="auto">
          <a:xfrm>
            <a:off x="107505" y="2699356"/>
            <a:ext cx="2952328" cy="397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PC\Pictures\пту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" r="2682"/>
          <a:stretch/>
        </p:blipFill>
        <p:spPr bwMode="auto">
          <a:xfrm>
            <a:off x="5804433" y="2951524"/>
            <a:ext cx="3194861" cy="376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UserPC\Pictures\пту3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" b="6008"/>
          <a:stretch/>
        </p:blipFill>
        <p:spPr bwMode="auto">
          <a:xfrm>
            <a:off x="2929708" y="2447468"/>
            <a:ext cx="2781801" cy="238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UserPC\Pictures\пто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414" y="5318705"/>
            <a:ext cx="23050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UserPC\Pictures\пто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29766"/>
            <a:ext cx="2404938" cy="1139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PC\Pictures\рамк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04"/>
          <a:stretch/>
        </p:blipFill>
        <p:spPr bwMode="auto">
          <a:xfrm>
            <a:off x="-40122" y="6723248"/>
            <a:ext cx="9184122" cy="1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385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578" y="347730"/>
            <a:ext cx="5062349" cy="603359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дальнейшего реформирования профессионального образования обусловлена социально- экономическими и научно-техническими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требованиями: </a:t>
            </a:r>
          </a:p>
          <a:p>
            <a:pPr marL="4572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конкурентоспособного на рынке труда и профессионально-мобильного рабочего;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кадров для работы на предприятиях всех форм собственности;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потребности личности и общества в получении профессии коммерческой, финансово-банковской и другой направленности, в первую очередь характерных для рыночной экономики, формирование навыков предпринимательской деятельности и выживания в условиях конкуренции;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усиления социальной защиты населения через повышение его профессионализма; формирование ранней мотивации к труду за счет определения четких жизненных целей;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по интегрированным профессиям, овладение профессиональными знаниями, умениями, навыками на уровне высшей рабочей квалификации. При решении этих задач профессиональное образование станет базисом развития общества, основой совершенствования экономики и ускорения научно-технического прогресса, что доказано мировым опытом».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Т.А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Степанова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PC\Pictures\рамк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04"/>
          <a:stretch/>
        </p:blipFill>
        <p:spPr bwMode="auto">
          <a:xfrm>
            <a:off x="-40122" y="5290"/>
            <a:ext cx="9184122" cy="3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9430"/>
            <a:ext cx="2416579" cy="122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27" y="1844824"/>
            <a:ext cx="396429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UserPC\Pictures\рамк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04"/>
          <a:stretch/>
        </p:blipFill>
        <p:spPr bwMode="auto">
          <a:xfrm>
            <a:off x="-40122" y="6515560"/>
            <a:ext cx="9184122" cy="3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50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PC\Pictures\рамк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04"/>
          <a:stretch/>
        </p:blipFill>
        <p:spPr bwMode="auto">
          <a:xfrm>
            <a:off x="-40122" y="5290"/>
            <a:ext cx="9184122" cy="3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UserPC\Pictures\Приоритет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7"/>
          <a:stretch/>
        </p:blipFill>
        <p:spPr bwMode="auto">
          <a:xfrm>
            <a:off x="3923928" y="637582"/>
            <a:ext cx="5220073" cy="135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PC\Pictures\Приоритет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9" r="203" b="5181"/>
          <a:stretch/>
        </p:blipFill>
        <p:spPr bwMode="auto">
          <a:xfrm>
            <a:off x="35226" y="637583"/>
            <a:ext cx="7128000" cy="126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UserPC\Pictures\Приоритеты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78" y="1692204"/>
            <a:ext cx="9157079" cy="43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PC\Pictures\рамк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04"/>
          <a:stretch/>
        </p:blipFill>
        <p:spPr bwMode="auto">
          <a:xfrm>
            <a:off x="-40122" y="6526460"/>
            <a:ext cx="9184122" cy="38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320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PC\Pictures\слайд по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924"/>
          <a:stretch/>
        </p:blipFill>
        <p:spPr bwMode="auto">
          <a:xfrm>
            <a:off x="-40122" y="548680"/>
            <a:ext cx="9184122" cy="99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PC\Pictures\рамка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04"/>
          <a:stretch/>
        </p:blipFill>
        <p:spPr bwMode="auto">
          <a:xfrm>
            <a:off x="-40122" y="5290"/>
            <a:ext cx="9184122" cy="3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PC\Pictures\слайд п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42" y="1547472"/>
            <a:ext cx="9143999" cy="461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PC\Pictures\рамка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04"/>
          <a:stretch/>
        </p:blipFill>
        <p:spPr bwMode="auto">
          <a:xfrm>
            <a:off x="-40122" y="6526460"/>
            <a:ext cx="9184122" cy="38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302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PC\Pictures\слайд пос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" y="383035"/>
            <a:ext cx="917886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PC\Pictures\рамка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04"/>
          <a:stretch/>
        </p:blipFill>
        <p:spPr bwMode="auto">
          <a:xfrm>
            <a:off x="-40122" y="5290"/>
            <a:ext cx="9184122" cy="3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PC\Pictures\слайд пос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" y="5207570"/>
            <a:ext cx="9178860" cy="131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PC\Pictures\рамка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04"/>
          <a:stretch/>
        </p:blipFill>
        <p:spPr bwMode="auto">
          <a:xfrm>
            <a:off x="-40122" y="6526460"/>
            <a:ext cx="9184122" cy="38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91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PC\Pictures\слайд последний.pn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 r="2098"/>
          <a:stretch/>
        </p:blipFill>
        <p:spPr bwMode="auto">
          <a:xfrm>
            <a:off x="-17343" y="692696"/>
            <a:ext cx="913856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PC\Pictures\слайд посл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116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PC\Pictures\рамка2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" y="6006191"/>
            <a:ext cx="9141652" cy="85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PC\Pictures\рамка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04"/>
          <a:stretch/>
        </p:blipFill>
        <p:spPr bwMode="auto">
          <a:xfrm>
            <a:off x="-40122" y="5290"/>
            <a:ext cx="9184122" cy="3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921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PC\Pictures\сту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09" y="1529711"/>
            <a:ext cx="6996301" cy="39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PC\Pictures\студе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09" y="453387"/>
            <a:ext cx="6992937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PC\Pictures\рамка2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" y="6006191"/>
            <a:ext cx="9141652" cy="85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PC\Pictures\рамка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04"/>
          <a:stretch/>
        </p:blipFill>
        <p:spPr bwMode="auto">
          <a:xfrm>
            <a:off x="-26969" y="0"/>
            <a:ext cx="9184122" cy="3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628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45470"/>
            <a:ext cx="8784976" cy="255148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XII-XVI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характеризуются становлением, закреплением и расширением форм ремесленного обучения. От индивидуальной формы обучение все шире переходит к групповой, когда мастер имел нескольких подмастерьев, помощников, учеников.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 в. групповые формы обучения стали доминирующими. Стал делаться упор на приобретение специальных знаний. Это позволяло выходить за рамки индивидуального опыта, вырабатывались подходы начальной методики в обучении профессии.</a:t>
            </a:r>
          </a:p>
        </p:txBody>
      </p:sp>
      <p:pic>
        <p:nvPicPr>
          <p:cNvPr id="3075" name="Picture 3" descr="C:\Users\UserPC\Pictures\рам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475726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PC\Pictures\О.В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9"/>
          <a:stretch/>
        </p:blipFill>
        <p:spPr bwMode="auto">
          <a:xfrm>
            <a:off x="5220072" y="2872747"/>
            <a:ext cx="3600400" cy="370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PC\Pictures\рамка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04"/>
          <a:stretch/>
        </p:blipFill>
        <p:spPr bwMode="auto">
          <a:xfrm>
            <a:off x="-26969" y="0"/>
            <a:ext cx="9184122" cy="3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PC\Pictures\рамка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04"/>
          <a:stretch/>
        </p:blipFill>
        <p:spPr bwMode="auto">
          <a:xfrm>
            <a:off x="-40122" y="6723248"/>
            <a:ext cx="9184122" cy="1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99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45470"/>
            <a:ext cx="8784976" cy="226345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Этапом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профессионального начального обучения стало время становления Российской империи. Петр I и особенно его единомышленники, «птенцы гнезда Петрова», как их потом будут называть, очень много сделали для зарождения профессиональных учебных заведений.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верил, Россия имеет огромный потенциал, как людских, так и природных ресурсов. Именно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патронажем в России начали появляться государственные профессиональные школы.</a:t>
            </a:r>
          </a:p>
        </p:txBody>
      </p:sp>
      <p:pic>
        <p:nvPicPr>
          <p:cNvPr id="4098" name="Picture 2" descr="C:\Users\UserPC\Pictures\Пет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07" y="2780928"/>
            <a:ext cx="7776864" cy="38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PC\Pictures\рамка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04"/>
          <a:stretch/>
        </p:blipFill>
        <p:spPr bwMode="auto">
          <a:xfrm>
            <a:off x="-26969" y="0"/>
            <a:ext cx="9184122" cy="3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PC\Pictures\рамка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04"/>
          <a:stretch/>
        </p:blipFill>
        <p:spPr bwMode="auto">
          <a:xfrm>
            <a:off x="-40122" y="6723248"/>
            <a:ext cx="9184122" cy="1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217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45470"/>
            <a:ext cx="8928992" cy="376077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ремесленная школа, которая называлась "Школа навигационных и математических наук", была основана в Москве 14 января 1700 года. В период с 1701 по 1721 года были открыты медицинская, артиллерийская и инженерная школы в Москве, морская академия и инженерная школа в Петербурге, горные школы при Уральских и Олонецких заводах. Профессиональное образование в те времена являлось делом государственной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важности. Петровская реформа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направлена, в первую очередь, на получение подростками профессиональных знаний и технической грамотности. Под его руководством были созданы школы для солдатских детей и введено обязательное обучение духовенства и дворян. То есть, школа стала сословной, а учеба приравнивалась к службе. </a:t>
            </a:r>
          </a:p>
        </p:txBody>
      </p:sp>
      <p:pic>
        <p:nvPicPr>
          <p:cNvPr id="5123" name="Picture 3" descr="C:\Users\UserPC\Pictures\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r="1"/>
          <a:stretch/>
        </p:blipFill>
        <p:spPr bwMode="auto">
          <a:xfrm>
            <a:off x="0" y="3933056"/>
            <a:ext cx="914785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PC\Pictures\рамка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04"/>
          <a:stretch/>
        </p:blipFill>
        <p:spPr bwMode="auto">
          <a:xfrm>
            <a:off x="-18134" y="0"/>
            <a:ext cx="9184122" cy="3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PC\Pictures\рамка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04"/>
          <a:stretch/>
        </p:blipFill>
        <p:spPr bwMode="auto">
          <a:xfrm>
            <a:off x="-40122" y="5290"/>
            <a:ext cx="9184122" cy="3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PC\Pictures\рамка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04"/>
          <a:stretch/>
        </p:blipFill>
        <p:spPr bwMode="auto">
          <a:xfrm>
            <a:off x="-40122" y="6723248"/>
            <a:ext cx="9184122" cy="1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996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45470"/>
            <a:ext cx="9144000" cy="226345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Екатерине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уделялось социокультурным задачам и познаниям человеческого разума. Однако и профессиональное образование не было забыто. Так в Сибири, на Урале и Алтае быстро развивались горнозаводские школы, среди которых самой крупной стала школа при Екатеринбургском металлургическом заводе. Среди наиболее выдающихся выпускников этой школы можно выделить Ивана Ползунова - создателя первого в мире двухцилиндрового парового двигателя.</a:t>
            </a:r>
          </a:p>
        </p:txBody>
      </p:sp>
      <p:pic>
        <p:nvPicPr>
          <p:cNvPr id="4" name="Picture 2" descr="C:\Users\UserPC\Pictures\рамк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04"/>
          <a:stretch/>
        </p:blipFill>
        <p:spPr bwMode="auto">
          <a:xfrm>
            <a:off x="-40122" y="5290"/>
            <a:ext cx="9184122" cy="3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PC\Pictures\е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1" y="2780928"/>
            <a:ext cx="9036496" cy="334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PC\Pictures\рамка2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" y="6006191"/>
            <a:ext cx="9141652" cy="85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359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47730"/>
            <a:ext cx="9144000" cy="351331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1888 до 1917 года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развитие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системы профессионального образования. Утвержденные в 1888 году, во времена правления Александра ІІІ, "Основные положения о промышленных училищах"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установили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единую систему разрозненных ранее профессионально-технических учебных заведений.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начали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подразделять по трем типам: •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технические училища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готовили техников, которые могли работать помощниками инженеров 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 руководителей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промышленных предприятий; •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низшие технические училища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подготавливали рабочих для определенной сферы производства;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ремесленные училища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обучали определенному ремеслу, чаще всего связанному с бытом населения.</a:t>
            </a:r>
          </a:p>
        </p:txBody>
      </p:sp>
      <p:pic>
        <p:nvPicPr>
          <p:cNvPr id="4" name="Picture 2" descr="C:\Users\UserPC\Pictures\рамк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04"/>
          <a:stretch/>
        </p:blipFill>
        <p:spPr bwMode="auto">
          <a:xfrm>
            <a:off x="-40122" y="5290"/>
            <a:ext cx="9184122" cy="3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PC\Pictures\ш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" y="4032676"/>
            <a:ext cx="9093200" cy="23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PC\Pictures\рамк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04"/>
          <a:stretch/>
        </p:blipFill>
        <p:spPr bwMode="auto">
          <a:xfrm>
            <a:off x="-32434" y="6453336"/>
            <a:ext cx="9184122" cy="38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896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40122" y="347730"/>
            <a:ext cx="9184122" cy="257721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1917 г. после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Октябрьского переворота, в советской России был создан Отдел профессионального образования, который объединил все профессиональные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школы. В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тяжелейших условиях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голода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разрухи В.И. Ленин не забывал о проблемах образования молодежи, и уделял им большое внимание. Из-под его пера вышло 40 Декретов по вопросам, касающимся образования, и 20 из них касались именно профессионального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r>
              <a:rPr lang="ru-RU" sz="2000" dirty="0"/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1920 года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всей стране стало массово организовываться Ф З У (фабрично-заводское ученичество) - профессиональные школы нового типа. </a:t>
            </a:r>
          </a:p>
        </p:txBody>
      </p:sp>
      <p:pic>
        <p:nvPicPr>
          <p:cNvPr id="4" name="Picture 2" descr="C:\Users\UserPC\Pictures\рамк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04"/>
          <a:stretch/>
        </p:blipFill>
        <p:spPr bwMode="auto">
          <a:xfrm>
            <a:off x="-40122" y="5290"/>
            <a:ext cx="9184122" cy="3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PC\Pictures\фзу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16511"/>
            <a:ext cx="5678487" cy="310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PC\Pictures\фзу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"/>
          <a:stretch/>
        </p:blipFill>
        <p:spPr bwMode="auto">
          <a:xfrm>
            <a:off x="5114101" y="2924944"/>
            <a:ext cx="4029899" cy="238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PC\Pictures\Ленин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4242" r="6148"/>
          <a:stretch/>
        </p:blipFill>
        <p:spPr bwMode="auto">
          <a:xfrm>
            <a:off x="179511" y="2924944"/>
            <a:ext cx="1681349" cy="171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PC\Pictures\рамк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04"/>
          <a:stretch/>
        </p:blipFill>
        <p:spPr bwMode="auto">
          <a:xfrm>
            <a:off x="-40122" y="6723248"/>
            <a:ext cx="9184122" cy="1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419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347730"/>
            <a:ext cx="9036496" cy="336930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1940 году большая часть школ ФЗУ были реформированы в школы ФЗО (фабрично-заводское обучение), а Президиум Верховного Совета СССР принял Указ о ГТР (Государственные Трудовые Резервы). Согласно этому указу в СССР было учреждено два типа учебных заведений: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ФЗО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протяжении 6 месяцев эти школы занимались подготовкой рабочих массовых профессий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железнодорожные 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ремесленные училища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протяжении двух лет эти училища занимались подготовкой квалифицированных рабочих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/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сумело обеспечить народное хозяйство квалифицированными рабочими, а идея ГТР блестяще выдержала испытание временем.</a:t>
            </a:r>
          </a:p>
        </p:txBody>
      </p:sp>
      <p:pic>
        <p:nvPicPr>
          <p:cNvPr id="4" name="Picture 2" descr="C:\Users\UserPC\Pictures\рамк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04"/>
          <a:stretch/>
        </p:blipFill>
        <p:spPr bwMode="auto">
          <a:xfrm>
            <a:off x="-40122" y="5290"/>
            <a:ext cx="9184122" cy="3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serPC\Pictures\фзу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" y="3861048"/>
            <a:ext cx="9144000" cy="197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PC\Pictures\рамка2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" y="6006191"/>
            <a:ext cx="9141652" cy="85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56026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216</TotalTime>
  <Words>882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Georgia</vt:lpstr>
      <vt:lpstr>Times New Roman</vt:lpstr>
      <vt:lpstr>Trebuchet MS</vt:lpstr>
      <vt:lpstr>Воздушный поток</vt:lpstr>
      <vt:lpstr>История профессионального образования в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UserPC</dc:creator>
  <cp:lastModifiedBy>Любовь Коловская</cp:lastModifiedBy>
  <cp:revision>24</cp:revision>
  <dcterms:created xsi:type="dcterms:W3CDTF">2020-08-09T11:08:28Z</dcterms:created>
  <dcterms:modified xsi:type="dcterms:W3CDTF">2020-09-08T02:07:09Z</dcterms:modified>
</cp:coreProperties>
</file>