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E3"/>
    <a:srgbClr val="FD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E5212A-D73C-4B65-BD6E-0612929F1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EE8224-B81A-498F-B786-D8EE5863C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0B97D0-4209-4C44-8060-49925892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091D9A-C5E9-4109-8B41-5D96EB24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4E55AD-A93B-46E4-9FC2-1B7E4510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68329-A56F-46DF-B74F-F7EDA0C6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1CD166-804A-4930-A2E5-50B8D2B5A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48EE8E-2606-4202-8DE9-D46757A3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12642D-65C7-4A84-9C14-A3D57FE8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16329E-59D1-43E0-A5FC-764AA31E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3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A156D34-5879-4642-A266-1F2FE55F6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13B2B6-8E6A-41C0-9AF6-F45397387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7607B5-E2A1-4FB4-BA1A-900A36DE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205771-46B1-48D5-AB33-6434F397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470CED-EEB5-40C6-A68C-13DFA534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CD96D-0C83-4122-9CEA-B690E2B8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69D54-6D32-4C1F-A95A-75666077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B08685-D773-41E5-A610-179A3784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9F05F3-F652-40F0-B6CB-944438CF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5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7B0119-C487-4032-A719-8817D5E1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44B01E-E47C-4B8A-84C1-AC20655A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6983CC-C555-4291-B568-25A39A9F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771915-B233-4230-8111-E55C3F38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3B6421-69F5-4CB0-9326-C3F5BE65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3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CFD197-B2B3-496C-8B4C-B59C93A5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1BAEFC-F5D8-4C6B-8FBE-9EFC72463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AF49E3-B822-48D9-A056-88DBFCEF8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2B7142-8BD5-4DB1-BCB0-550B43CC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3068BF-CA81-47AE-9DC8-EB740BE2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64C071-2CDD-405F-85EA-ED92001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8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7EFD9-E6D6-4314-87C1-B039676A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6F7891-4758-4DD0-AE03-FCFF99CD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43D829-3254-4355-AA25-4796E171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73AEDD-12D0-4E4B-AE69-1F00A18E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05DE97-2EB3-48FD-A6A1-BBF086D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6177CC9-A672-4DA3-ACA1-8720558B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569D612-BBC5-4BF4-B8AE-56AB615E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DDF5A31-A8FC-4CE9-8F26-12031A6D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F663F-50C4-41E9-B319-EEB9562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D37014-4C71-4BFF-AD81-DD1BD7A2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045CDC-0327-4A0A-8C17-21332F3F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A177E1-223A-4C34-9F30-772708FA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D4485A-15BB-4874-B382-276686D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7C95F25-07E7-46BF-B0EF-4AE44C78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3D3CC2-3158-4FF3-B180-CB4C5B00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8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F536C-6F66-47C2-B1AB-5C566BAB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AE22B-01A1-42C7-89BE-64AB7821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AE48E1-E4A4-4B62-8DCC-59AD3268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FF04B6-9D86-4E01-86D0-F24D89EB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82A700-4679-4154-B3B3-F4BC68AF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2C2985-D474-4058-91AE-852CC055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0BA60-0CEB-442F-9085-82E75A3A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0674EFC-34F8-41DF-B47B-D49069533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A2217B-E4CA-4974-AC58-E4D9BE893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9940B4-E515-4EEA-8167-C389324C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BBD68F-6A3B-4050-B4F2-A4747D71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054F29-F55E-47DB-B0ED-3530CAEA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5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4AE03-F231-48F7-B2BC-665E83F3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A8DCBA-5A4A-41CE-A0D9-C72CA72C0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72B454-DA76-4FC9-986B-E82F29860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E4EE-1340-42D5-AB4D-9BB51324191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A497B2-B50D-4667-A24B-F230BC9DB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6DBAC1-2074-436F-A6CF-6F506DE0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8569-D66F-4DE5-815A-8C9B6F50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697C5-FD88-4CE9-B343-EE8D51E5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33751"/>
            <a:ext cx="12192000" cy="2400298"/>
          </a:xfrm>
        </p:spPr>
        <p:txBody>
          <a:bodyPr anchor="t">
            <a:normAutofit fontScale="90000"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ebas Neue" panose="00000500000000000000" pitchFamily="2" charset="0"/>
                <a:ea typeface="Roboto" panose="02000000000000000000" pitchFamily="2" charset="0"/>
              </a:rPr>
              <a:t>Красноярский технологический техникум пищевой промышленности</a:t>
            </a:r>
            <a:endParaRPr lang="ru-RU" sz="7200" b="1" dirty="0">
              <a:solidFill>
                <a:schemeClr val="bg1"/>
              </a:solidFill>
              <a:latin typeface="Bebas Neue" panose="000005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56E5F7-970E-4C2C-885C-CFEE427C1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2" y="742951"/>
            <a:ext cx="1802295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B67BC-8505-4B33-B4E0-EEDD305B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D161C"/>
                </a:solidFill>
                <a:latin typeface="Bebas Neue" panose="00000500000000000000" pitchFamily="2" charset="0"/>
              </a:rPr>
              <a:t>Трудовые резервы Сибири</a:t>
            </a:r>
            <a:endParaRPr lang="ru-RU" b="1" dirty="0">
              <a:solidFill>
                <a:srgbClr val="FD161C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EB9085-A546-4AA6-A8CE-BB789140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56"/>
            <a:ext cx="10515600" cy="50464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700" b="1" dirty="0" smtClean="0"/>
              <a:t>Красноярский </a:t>
            </a:r>
            <a:r>
              <a:rPr lang="ru-RU" sz="2700" b="1" dirty="0"/>
              <a:t>технологический техникум пищевой промышленности – это инновации, качество и традиции в системе образования уже на протяжении 65 лет. </a:t>
            </a:r>
            <a:endParaRPr lang="ru-RU" sz="2700" b="1" dirty="0" smtClean="0"/>
          </a:p>
          <a:p>
            <a:pPr marL="0" indent="0" algn="ctr">
              <a:buNone/>
            </a:pPr>
            <a:r>
              <a:rPr lang="ru-RU" sz="2700" dirty="0" smtClean="0"/>
              <a:t>В </a:t>
            </a:r>
            <a:r>
              <a:rPr lang="ru-RU" sz="2700" dirty="0"/>
              <a:t>техникуме ежегодно обучаются </a:t>
            </a:r>
            <a:r>
              <a:rPr lang="ru-RU" sz="2700" dirty="0" smtClean="0"/>
              <a:t>более </a:t>
            </a:r>
            <a:r>
              <a:rPr lang="ru-RU" sz="2700" dirty="0"/>
              <a:t>1500 студентов по специальностям и профессиям</a:t>
            </a:r>
            <a:r>
              <a:rPr lang="ru-RU" sz="2700" dirty="0" smtClean="0"/>
              <a:t>:</a:t>
            </a:r>
          </a:p>
          <a:p>
            <a:pPr marL="457200" lvl="1" indent="0">
              <a:buNone/>
            </a:pPr>
            <a:r>
              <a:rPr lang="ru-RU" sz="2300" dirty="0" smtClean="0"/>
              <a:t>Технология </a:t>
            </a:r>
            <a:r>
              <a:rPr lang="ru-RU" sz="2300" dirty="0"/>
              <a:t>продукции общественного </a:t>
            </a:r>
            <a:r>
              <a:rPr lang="ru-RU" sz="2300" dirty="0" smtClean="0"/>
              <a:t>питания</a:t>
            </a:r>
            <a:endParaRPr lang="ru-RU" sz="2300" dirty="0"/>
          </a:p>
          <a:p>
            <a:pPr marL="457200" lvl="1" indent="0">
              <a:buNone/>
            </a:pPr>
            <a:r>
              <a:rPr lang="ru-RU" sz="2300" dirty="0"/>
              <a:t>Технология хлеба, кондитерских и макаронных </a:t>
            </a:r>
            <a:r>
              <a:rPr lang="ru-RU" sz="2300" dirty="0" smtClean="0"/>
              <a:t>изделий</a:t>
            </a:r>
            <a:endParaRPr lang="ru-RU" sz="2300" dirty="0"/>
          </a:p>
          <a:p>
            <a:pPr marL="457200" lvl="1" indent="0">
              <a:buNone/>
            </a:pPr>
            <a:r>
              <a:rPr lang="ru-RU" sz="2300" dirty="0"/>
              <a:t>Технология молока и молочных </a:t>
            </a:r>
            <a:r>
              <a:rPr lang="ru-RU" sz="2300" dirty="0" smtClean="0"/>
              <a:t>продуктов</a:t>
            </a:r>
            <a:endParaRPr lang="ru-RU" sz="2300" dirty="0"/>
          </a:p>
          <a:p>
            <a:pPr marL="457200" lvl="1" indent="0">
              <a:buNone/>
            </a:pPr>
            <a:r>
              <a:rPr lang="ru-RU" sz="2300" dirty="0"/>
              <a:t>Коммерция (по отраслям</a:t>
            </a:r>
            <a:r>
              <a:rPr lang="ru-RU" sz="2300" dirty="0" smtClean="0"/>
              <a:t>)</a:t>
            </a:r>
            <a:endParaRPr lang="ru-RU" sz="2300" dirty="0"/>
          </a:p>
          <a:p>
            <a:pPr marL="457200" lvl="1" indent="0">
              <a:buNone/>
            </a:pPr>
            <a:r>
              <a:rPr lang="ru-RU" sz="2300" dirty="0"/>
              <a:t>Монтаж и техническая эксплуатация промышленного оборудования (по отраслям</a:t>
            </a:r>
            <a:r>
              <a:rPr lang="ru-RU" sz="2300" dirty="0" smtClean="0"/>
              <a:t>) </a:t>
            </a:r>
            <a:endParaRPr lang="ru-RU" sz="2300" dirty="0"/>
          </a:p>
          <a:p>
            <a:pPr marL="457200" lvl="1" indent="0">
              <a:buNone/>
            </a:pPr>
            <a:r>
              <a:rPr lang="ru-RU" sz="2300" dirty="0"/>
              <a:t>Повар, </a:t>
            </a:r>
            <a:r>
              <a:rPr lang="ru-RU" sz="2300" dirty="0" smtClean="0"/>
              <a:t>кондитер</a:t>
            </a:r>
            <a:endParaRPr lang="ru-RU" sz="2300" dirty="0"/>
          </a:p>
          <a:p>
            <a:pPr marL="457200" lvl="1" indent="0">
              <a:buNone/>
            </a:pPr>
            <a:r>
              <a:rPr lang="ru-RU" sz="2300" dirty="0"/>
              <a:t>Официант, </a:t>
            </a:r>
            <a:r>
              <a:rPr lang="ru-RU" sz="2300" dirty="0" smtClean="0"/>
              <a:t>бармен   </a:t>
            </a:r>
          </a:p>
          <a:p>
            <a:pPr marL="0" indent="0" algn="ctr">
              <a:buNone/>
            </a:pPr>
            <a:r>
              <a:rPr lang="ru-RU" sz="2700" b="1" dirty="0" smtClean="0"/>
              <a:t>Это </a:t>
            </a:r>
            <a:r>
              <a:rPr lang="ru-RU" sz="2700" b="1" dirty="0"/>
              <a:t>будущие профессионалы в сфере пищевой промышленности, индустрии питания, сервиса, которые востребованы в крупнейших и самых престижных компаниях России. И все это – благодаря эффективно отлаженному механизму социального партнерства, взаимодействия с работодателями города и края.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D7C00-57AA-4984-B3E0-CC6196F11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44" y="365124"/>
            <a:ext cx="12376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B67BC-8505-4B33-B4E0-EEDD305B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5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D161C"/>
                </a:solidFill>
                <a:latin typeface="Bebas Neue" panose="00000500000000000000" pitchFamily="2" charset="0"/>
              </a:rPr>
              <a:t>Молодые профессионалы</a:t>
            </a:r>
            <a:endParaRPr lang="ru-RU" b="1" dirty="0">
              <a:solidFill>
                <a:srgbClr val="FD161C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EB9085-A546-4AA6-A8CE-BB789140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347"/>
            <a:ext cx="6727166" cy="45029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  Техникум </a:t>
            </a:r>
            <a:r>
              <a:rPr lang="ru-RU" sz="2400" dirty="0"/>
              <a:t>является активным участником движения «Молодые профессионалы» (</a:t>
            </a:r>
            <a:r>
              <a:rPr lang="en-US" sz="2400" dirty="0" err="1"/>
              <a:t>WorldSkills</a:t>
            </a:r>
            <a:r>
              <a:rPr lang="en-US" sz="2400" dirty="0"/>
              <a:t> Russia</a:t>
            </a:r>
            <a:r>
              <a:rPr lang="ru-RU" sz="2400" dirty="0"/>
              <a:t>). На базе техникума создан специализированный центр компетенции «Хлебопечение», который </a:t>
            </a:r>
            <a:r>
              <a:rPr lang="ru-RU" sz="2400" dirty="0" smtClean="0"/>
              <a:t>стал </a:t>
            </a:r>
            <a:r>
              <a:rPr lang="ru-RU" sz="2400" dirty="0"/>
              <a:t>тренировочной площадкой для сборной команды </a:t>
            </a:r>
            <a:r>
              <a:rPr lang="ru-RU" sz="2400" dirty="0" smtClean="0"/>
              <a:t>Красноярского края </a:t>
            </a:r>
            <a:r>
              <a:rPr lang="ru-RU" sz="2400" dirty="0"/>
              <a:t>и Российской Федерации.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        Традиционно </a:t>
            </a:r>
            <a:r>
              <a:rPr lang="ru-RU" sz="2400" dirty="0"/>
              <a:t>студенты техникума занимают призовые места в ежегодных Чемпионатах профессионального мастерства, проводимых в рамках «Сибирского Форума Хлебопечения» и «Сибирского Форума Гостеприимства. </a:t>
            </a:r>
            <a:r>
              <a:rPr lang="en-US" sz="2400" dirty="0" err="1"/>
              <a:t>HoReCa</a:t>
            </a:r>
            <a:r>
              <a:rPr lang="ru-RU" sz="2400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D7C00-57AA-4984-B3E0-CC6196F11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93895"/>
            <a:ext cx="824526" cy="883068"/>
          </a:xfrm>
          <a:prstGeom prst="rect">
            <a:avLst/>
          </a:prstGeom>
        </p:spPr>
      </p:pic>
      <p:pic>
        <p:nvPicPr>
          <p:cNvPr id="6" name="Рисунок 5" descr="https://st.depositphotos.com/1372245/4025/i/950/depositphotos_40252685-stock-photo-chef-preparing-food-in-th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148" y="365125"/>
            <a:ext cx="4063042" cy="57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88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B67BC-8505-4B33-B4E0-EEDD305B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D161C"/>
                </a:solidFill>
                <a:latin typeface="Bebas Neue" panose="00000500000000000000" pitchFamily="2" charset="0"/>
              </a:rPr>
              <a:t>Текст и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EB9085-A546-4AA6-A8CE-BB789140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721"/>
            <a:ext cx="6183702" cy="48312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      Тесное </a:t>
            </a:r>
            <a:r>
              <a:rPr lang="ru-RU" sz="2400" dirty="0"/>
              <a:t>взаимодействие с бизнес-партнёрами </a:t>
            </a:r>
            <a:r>
              <a:rPr lang="ru-RU" sz="2400" dirty="0" smtClean="0"/>
              <a:t>позволило </a:t>
            </a:r>
            <a:r>
              <a:rPr lang="ru-RU" sz="2400" dirty="0"/>
              <a:t>сконцентрировать в </a:t>
            </a:r>
            <a:r>
              <a:rPr lang="ru-RU" sz="2400" dirty="0" smtClean="0"/>
              <a:t>техникуме современные производственные </a:t>
            </a:r>
            <a:r>
              <a:rPr lang="ru-RU" sz="2400" dirty="0"/>
              <a:t>мощности и технологии пищевой </a:t>
            </a:r>
            <a:r>
              <a:rPr lang="ru-RU" sz="2400" dirty="0" smtClean="0"/>
              <a:t>индустрии и повысить </a:t>
            </a:r>
            <a:r>
              <a:rPr lang="ru-RU" sz="2400" dirty="0"/>
              <a:t>качество подготовки студентов.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dirty="0" smtClean="0"/>
              <a:t>Это </a:t>
            </a:r>
            <a:r>
              <a:rPr lang="ru-RU" sz="2400" dirty="0"/>
              <a:t>позволяет стабильно удерживать показатель трудоустройства </a:t>
            </a:r>
            <a:r>
              <a:rPr lang="ru-RU" sz="2400" dirty="0" smtClean="0"/>
              <a:t>с </a:t>
            </a:r>
            <a:r>
              <a:rPr lang="ru-RU" sz="2400" dirty="0"/>
              <a:t>высоким уровнем предпринимательской активности у </a:t>
            </a:r>
            <a:r>
              <a:rPr lang="ru-RU" sz="2400" dirty="0" smtClean="0"/>
              <a:t>выпускников.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D7C00-57AA-4984-B3E0-CC6196F11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93895"/>
            <a:ext cx="824526" cy="883068"/>
          </a:xfrm>
          <a:prstGeom prst="rect">
            <a:avLst/>
          </a:prstGeom>
        </p:spPr>
      </p:pic>
      <p:pic>
        <p:nvPicPr>
          <p:cNvPr id="7" name="Рисунок 6" descr="C:\Users\kriushova\Desktop\Профессии\adc6c537f28a44dd379a491bb1ad66f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0309" y="612476"/>
            <a:ext cx="4744529" cy="55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34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B67BC-8505-4B33-B4E0-EEDD305B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D161C"/>
                </a:solidFill>
                <a:latin typeface="Bebas Neue" panose="00000500000000000000" pitchFamily="2" charset="0"/>
              </a:rPr>
              <a:t>Техникум - сегодня</a:t>
            </a:r>
            <a:endParaRPr lang="ru-RU" b="1" dirty="0">
              <a:solidFill>
                <a:srgbClr val="FD161C"/>
              </a:solidFill>
              <a:latin typeface="Bebas Neue" panose="000005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D7C00-57AA-4984-B3E0-CC6196F11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44" y="365124"/>
            <a:ext cx="1237687" cy="1325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928" t="31133" r="12191" b="12164"/>
          <a:stretch/>
        </p:blipFill>
        <p:spPr>
          <a:xfrm>
            <a:off x="933091" y="1506986"/>
            <a:ext cx="8685362" cy="50406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2F4855-DF66-443E-A0E4-404846965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41" y="4037161"/>
            <a:ext cx="5020990" cy="25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B67BC-8505-4B33-B4E0-EEDD305B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D161C"/>
                </a:solidFill>
                <a:latin typeface="Bebas Neue" panose="00000500000000000000" pitchFamily="2" charset="0"/>
              </a:rPr>
              <a:t>Студенческая</a:t>
            </a:r>
            <a:r>
              <a:rPr lang="ru-RU" b="1" dirty="0" smtClean="0">
                <a:solidFill>
                  <a:srgbClr val="FD161C"/>
                </a:solidFill>
                <a:latin typeface="Bebas Neue" panose="00000500000000000000" pitchFamily="2" charset="0"/>
              </a:rPr>
              <a:t> среда техникума</a:t>
            </a:r>
            <a:endParaRPr lang="ru-RU" b="1" dirty="0">
              <a:solidFill>
                <a:srgbClr val="FD161C"/>
              </a:solidFill>
              <a:latin typeface="Bebas Neue" panose="000005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D7C00-57AA-4984-B3E0-CC6196F11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44" y="365124"/>
            <a:ext cx="1237687" cy="1325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707" t="26663" r="12786" b="12271"/>
          <a:stretch/>
        </p:blipFill>
        <p:spPr>
          <a:xfrm>
            <a:off x="636070" y="1690687"/>
            <a:ext cx="9232550" cy="50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ublic\Pictures\Пова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A92205-6023-43F4-8DE6-0A645F7DD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154" y="240630"/>
            <a:ext cx="1238400" cy="13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0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233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Bebas Neue</vt:lpstr>
      <vt:lpstr>Calibri</vt:lpstr>
      <vt:lpstr>Calibri Light</vt:lpstr>
      <vt:lpstr>Roboto</vt:lpstr>
      <vt:lpstr>Тема Office</vt:lpstr>
      <vt:lpstr>Красноярский технологический техникум пищевой промышленности</vt:lpstr>
      <vt:lpstr>Трудовые резервы Сибири</vt:lpstr>
      <vt:lpstr>Молодые профессионалы</vt:lpstr>
      <vt:lpstr>Текст и фото</vt:lpstr>
      <vt:lpstr>Техникум - сегодня</vt:lpstr>
      <vt:lpstr>Студенческая среда техникума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Deniss Grabussov</dc:creator>
  <cp:lastModifiedBy>Любовь Коловская</cp:lastModifiedBy>
  <cp:revision>15</cp:revision>
  <dcterms:created xsi:type="dcterms:W3CDTF">2020-06-15T13:45:33Z</dcterms:created>
  <dcterms:modified xsi:type="dcterms:W3CDTF">2020-09-08T02:21:51Z</dcterms:modified>
</cp:coreProperties>
</file>